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1da9c696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1da9c696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1da9c696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1da9c696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1da9c696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1da9c696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1da9c696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1da9c696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1da9c696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1da9c696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1da9c696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a1da9c696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1da9c696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1da9c696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1da9c696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1da9c696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1da9c696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1da9c696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22126373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22126373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1da9c69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1da9c69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22126373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22126373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1da9c696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a1da9c696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2212637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a2212637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22126373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22126373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22126373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a22126373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a22126373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a22126373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22126373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a22126373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a22126373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a22126373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1da9c69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1da9c69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1da9c696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1da9c696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1da9c69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1da9c69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1da9c696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1da9c69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1da9c696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1da9c696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1da9c696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1da9c696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1da9c696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1da9c696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18.png"/><Relationship Id="rId7"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50.png"/><Relationship Id="rId7"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si.com/olympics/2021/06/03/la-84-olympics-changed-the-games-daily-cover" TargetMode="External"/><Relationship Id="rId4" Type="http://schemas.openxmlformats.org/officeDocument/2006/relationships/hyperlink" Target="https://www.britannica.com/event/Barcelona-1992-Olympic-Games" TargetMode="External"/><Relationship Id="rId5" Type="http://schemas.openxmlformats.org/officeDocument/2006/relationships/hyperlink" Target="https://www.nytimes.com/2002/02/24/sports/2002-games-riveting-sport-and-an-angry-backlash.html" TargetMode="External"/><Relationship Id="rId6" Type="http://schemas.openxmlformats.org/officeDocument/2006/relationships/hyperlink" Target="https://www.britannica.com/event/Athens-2004-Olympic-Gam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35947" y="0"/>
            <a:ext cx="7272106" cy="5143500"/>
          </a:xfrm>
          <a:prstGeom prst="rect">
            <a:avLst/>
          </a:prstGeom>
          <a:noFill/>
          <a:ln>
            <a:noFill/>
          </a:ln>
        </p:spPr>
      </p:pic>
      <p:sp>
        <p:nvSpPr>
          <p:cNvPr id="55" name="Google Shape;55;p13"/>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p:nvPr/>
        </p:nvSpPr>
        <p:spPr>
          <a:xfrm>
            <a:off x="2286750" y="455575"/>
            <a:ext cx="4570500" cy="22926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80">
                <a:solidFill>
                  <a:schemeClr val="lt1"/>
                </a:solidFill>
              </a:rPr>
              <a:t>GDP’s </a:t>
            </a:r>
            <a:endParaRPr sz="3680">
              <a:solidFill>
                <a:schemeClr val="lt1"/>
              </a:solidFill>
            </a:endParaRPr>
          </a:p>
          <a:p>
            <a:pPr indent="0" lvl="0" marL="0" rtl="0" algn="ctr">
              <a:spcBef>
                <a:spcPts val="0"/>
              </a:spcBef>
              <a:spcAft>
                <a:spcPts val="0"/>
              </a:spcAft>
              <a:buSzPts val="990"/>
              <a:buNone/>
            </a:pPr>
            <a:r>
              <a:rPr lang="en" sz="3680">
                <a:solidFill>
                  <a:schemeClr val="lt1"/>
                </a:solidFill>
              </a:rPr>
              <a:t>Effect on </a:t>
            </a:r>
            <a:endParaRPr sz="3680">
              <a:solidFill>
                <a:schemeClr val="lt1"/>
              </a:solidFill>
            </a:endParaRPr>
          </a:p>
          <a:p>
            <a:pPr indent="0" lvl="0" marL="0" rtl="0" algn="ctr">
              <a:spcBef>
                <a:spcPts val="0"/>
              </a:spcBef>
              <a:spcAft>
                <a:spcPts val="0"/>
              </a:spcAft>
              <a:buSzPts val="990"/>
              <a:buNone/>
            </a:pPr>
            <a:r>
              <a:rPr lang="en" sz="3680">
                <a:solidFill>
                  <a:schemeClr val="lt1"/>
                </a:solidFill>
              </a:rPr>
              <a:t>Olympic </a:t>
            </a:r>
            <a:r>
              <a:rPr lang="en" sz="3680">
                <a:solidFill>
                  <a:schemeClr val="lt1"/>
                </a:solidFill>
              </a:rPr>
              <a:t>Performance</a:t>
            </a:r>
            <a:endParaRPr sz="3680">
              <a:solidFill>
                <a:schemeClr val="lt1"/>
              </a:solidFill>
            </a:endParaRPr>
          </a:p>
          <a:p>
            <a:pPr indent="0" lvl="0" marL="0" rtl="0" algn="ctr">
              <a:spcBef>
                <a:spcPts val="0"/>
              </a:spcBef>
              <a:spcAft>
                <a:spcPts val="0"/>
              </a:spcAft>
              <a:buSzPts val="990"/>
              <a:buNone/>
            </a:pPr>
            <a:r>
              <a:rPr lang="en" sz="3680">
                <a:solidFill>
                  <a:schemeClr val="lt1"/>
                </a:solidFill>
              </a:rPr>
              <a:t>And Vice Versa</a:t>
            </a:r>
            <a:endParaRPr sz="3680">
              <a:solidFill>
                <a:schemeClr val="lt1"/>
              </a:solidFill>
            </a:endParaRPr>
          </a:p>
        </p:txBody>
      </p:sp>
      <p:sp>
        <p:nvSpPr>
          <p:cNvPr id="58" name="Google Shape;58;p13"/>
          <p:cNvSpPr txBox="1"/>
          <p:nvPr>
            <p:ph idx="1" type="subTitle"/>
          </p:nvPr>
        </p:nvSpPr>
        <p:spPr>
          <a:xfrm>
            <a:off x="392550" y="284147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380">
                <a:solidFill>
                  <a:srgbClr val="666666"/>
                </a:solidFill>
                <a:highlight>
                  <a:schemeClr val="lt1"/>
                </a:highlight>
              </a:rPr>
              <a:t>Joshua Bacon-Qaunaq</a:t>
            </a:r>
            <a:endParaRPr sz="1380">
              <a:solidFill>
                <a:srgbClr val="666666"/>
              </a:solidFill>
              <a:highlight>
                <a:schemeClr val="lt1"/>
              </a:highlight>
            </a:endParaRPr>
          </a:p>
          <a:p>
            <a:pPr indent="0" lvl="0" marL="0" rtl="0" algn="ctr">
              <a:lnSpc>
                <a:spcPct val="80000"/>
              </a:lnSpc>
              <a:spcBef>
                <a:spcPts val="0"/>
              </a:spcBef>
              <a:spcAft>
                <a:spcPts val="0"/>
              </a:spcAft>
              <a:buSzPts val="935"/>
              <a:buNone/>
            </a:pPr>
            <a:r>
              <a:rPr lang="en" sz="1380">
                <a:solidFill>
                  <a:srgbClr val="666666"/>
                </a:solidFill>
                <a:highlight>
                  <a:schemeClr val="lt1"/>
                </a:highlight>
              </a:rPr>
              <a:t>#3720274</a:t>
            </a:r>
            <a:endParaRPr sz="1380">
              <a:solidFill>
                <a:srgbClr val="666666"/>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2"/>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2"/>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Framing</a:t>
            </a:r>
            <a:endParaRPr>
              <a:highlight>
                <a:schemeClr val="lt1"/>
              </a:highlight>
            </a:endParaRPr>
          </a:p>
        </p:txBody>
      </p:sp>
      <p:pic>
        <p:nvPicPr>
          <p:cNvPr id="155" name="Google Shape;155;p22"/>
          <p:cNvPicPr preferRelativeResize="0"/>
          <p:nvPr/>
        </p:nvPicPr>
        <p:blipFill>
          <a:blip r:embed="rId3">
            <a:alphaModFix/>
          </a:blip>
          <a:stretch>
            <a:fillRect/>
          </a:stretch>
        </p:blipFill>
        <p:spPr>
          <a:xfrm>
            <a:off x="0" y="572700"/>
            <a:ext cx="1894325" cy="2863650"/>
          </a:xfrm>
          <a:prstGeom prst="rect">
            <a:avLst/>
          </a:prstGeom>
          <a:noFill/>
          <a:ln>
            <a:noFill/>
          </a:ln>
        </p:spPr>
      </p:pic>
      <p:pic>
        <p:nvPicPr>
          <p:cNvPr id="156" name="Google Shape;156;p22"/>
          <p:cNvPicPr preferRelativeResize="0"/>
          <p:nvPr/>
        </p:nvPicPr>
        <p:blipFill>
          <a:blip r:embed="rId4">
            <a:alphaModFix/>
          </a:blip>
          <a:stretch>
            <a:fillRect/>
          </a:stretch>
        </p:blipFill>
        <p:spPr>
          <a:xfrm>
            <a:off x="2345963" y="572700"/>
            <a:ext cx="3722750" cy="2863650"/>
          </a:xfrm>
          <a:prstGeom prst="rect">
            <a:avLst/>
          </a:prstGeom>
          <a:noFill/>
          <a:ln>
            <a:noFill/>
          </a:ln>
        </p:spPr>
      </p:pic>
      <p:pic>
        <p:nvPicPr>
          <p:cNvPr id="157" name="Google Shape;157;p22"/>
          <p:cNvPicPr preferRelativeResize="0"/>
          <p:nvPr/>
        </p:nvPicPr>
        <p:blipFill>
          <a:blip r:embed="rId5">
            <a:alphaModFix/>
          </a:blip>
          <a:stretch>
            <a:fillRect/>
          </a:stretch>
        </p:blipFill>
        <p:spPr>
          <a:xfrm>
            <a:off x="6520350" y="572700"/>
            <a:ext cx="2623649" cy="2863651"/>
          </a:xfrm>
          <a:prstGeom prst="rect">
            <a:avLst/>
          </a:prstGeom>
          <a:noFill/>
          <a:ln>
            <a:noFill/>
          </a:ln>
        </p:spPr>
      </p:pic>
      <p:pic>
        <p:nvPicPr>
          <p:cNvPr id="158" name="Google Shape;158;p22"/>
          <p:cNvPicPr preferRelativeResize="0"/>
          <p:nvPr/>
        </p:nvPicPr>
        <p:blipFill>
          <a:blip r:embed="rId6">
            <a:alphaModFix/>
          </a:blip>
          <a:stretch>
            <a:fillRect/>
          </a:stretch>
        </p:blipFill>
        <p:spPr>
          <a:xfrm>
            <a:off x="2116588" y="4310900"/>
            <a:ext cx="4181475" cy="43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3"/>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3"/>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Plot Olympics</a:t>
            </a:r>
            <a:endParaRPr>
              <a:highlight>
                <a:schemeClr val="lt1"/>
              </a:highlight>
            </a:endParaRPr>
          </a:p>
        </p:txBody>
      </p:sp>
      <p:pic>
        <p:nvPicPr>
          <p:cNvPr id="166" name="Google Shape;166;p23"/>
          <p:cNvPicPr preferRelativeResize="0"/>
          <p:nvPr/>
        </p:nvPicPr>
        <p:blipFill>
          <a:blip r:embed="rId3">
            <a:alphaModFix/>
          </a:blip>
          <a:stretch>
            <a:fillRect/>
          </a:stretch>
        </p:blipFill>
        <p:spPr>
          <a:xfrm>
            <a:off x="691275" y="2571750"/>
            <a:ext cx="2781300" cy="1066800"/>
          </a:xfrm>
          <a:prstGeom prst="rect">
            <a:avLst/>
          </a:prstGeom>
          <a:noFill/>
          <a:ln>
            <a:noFill/>
          </a:ln>
        </p:spPr>
      </p:pic>
      <p:pic>
        <p:nvPicPr>
          <p:cNvPr id="167" name="Google Shape;167;p23"/>
          <p:cNvPicPr preferRelativeResize="0"/>
          <p:nvPr/>
        </p:nvPicPr>
        <p:blipFill>
          <a:blip r:embed="rId4">
            <a:alphaModFix/>
          </a:blip>
          <a:stretch>
            <a:fillRect/>
          </a:stretch>
        </p:blipFill>
        <p:spPr>
          <a:xfrm>
            <a:off x="4496300" y="863550"/>
            <a:ext cx="4365400" cy="3416400"/>
          </a:xfrm>
          <a:prstGeom prst="rect">
            <a:avLst/>
          </a:prstGeom>
          <a:noFill/>
          <a:ln>
            <a:noFill/>
          </a:ln>
        </p:spPr>
      </p:pic>
      <p:pic>
        <p:nvPicPr>
          <p:cNvPr id="168" name="Google Shape;168;p23"/>
          <p:cNvPicPr preferRelativeResize="0"/>
          <p:nvPr/>
        </p:nvPicPr>
        <p:blipFill>
          <a:blip r:embed="rId5">
            <a:alphaModFix/>
          </a:blip>
          <a:stretch>
            <a:fillRect/>
          </a:stretch>
        </p:blipFill>
        <p:spPr>
          <a:xfrm>
            <a:off x="341100" y="1313847"/>
            <a:ext cx="3481643" cy="1158150"/>
          </a:xfrm>
          <a:prstGeom prst="rect">
            <a:avLst/>
          </a:prstGeom>
          <a:noFill/>
          <a:ln>
            <a:noFill/>
          </a:ln>
        </p:spPr>
      </p:pic>
      <p:grpSp>
        <p:nvGrpSpPr>
          <p:cNvPr id="169" name="Google Shape;169;p23"/>
          <p:cNvGrpSpPr/>
          <p:nvPr/>
        </p:nvGrpSpPr>
        <p:grpSpPr>
          <a:xfrm>
            <a:off x="5251800" y="1009138"/>
            <a:ext cx="345300" cy="471725"/>
            <a:chOff x="5437425" y="1306575"/>
            <a:chExt cx="345300" cy="471725"/>
          </a:xfrm>
        </p:grpSpPr>
        <p:sp>
          <p:nvSpPr>
            <p:cNvPr id="170" name="Google Shape;170;p23"/>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3"/>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172" name="Google Shape;172;p23"/>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173" name="Google Shape;173;p23"/>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4"/>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4"/>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Plot GDP</a:t>
            </a:r>
            <a:endParaRPr>
              <a:highlight>
                <a:schemeClr val="lt1"/>
              </a:highlight>
            </a:endParaRPr>
          </a:p>
        </p:txBody>
      </p:sp>
      <p:pic>
        <p:nvPicPr>
          <p:cNvPr id="181" name="Google Shape;181;p24"/>
          <p:cNvPicPr preferRelativeResize="0"/>
          <p:nvPr/>
        </p:nvPicPr>
        <p:blipFill>
          <a:blip r:embed="rId3">
            <a:alphaModFix/>
          </a:blip>
          <a:stretch>
            <a:fillRect/>
          </a:stretch>
        </p:blipFill>
        <p:spPr>
          <a:xfrm>
            <a:off x="341100" y="1769825"/>
            <a:ext cx="4085251" cy="1706750"/>
          </a:xfrm>
          <a:prstGeom prst="rect">
            <a:avLst/>
          </a:prstGeom>
          <a:noFill/>
          <a:ln>
            <a:noFill/>
          </a:ln>
        </p:spPr>
      </p:pic>
      <p:pic>
        <p:nvPicPr>
          <p:cNvPr id="182" name="Google Shape;182;p24"/>
          <p:cNvPicPr preferRelativeResize="0"/>
          <p:nvPr/>
        </p:nvPicPr>
        <p:blipFill>
          <a:blip r:embed="rId4">
            <a:alphaModFix/>
          </a:blip>
          <a:stretch>
            <a:fillRect/>
          </a:stretch>
        </p:blipFill>
        <p:spPr>
          <a:xfrm>
            <a:off x="4594500" y="980788"/>
            <a:ext cx="4267200" cy="32848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5"/>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5"/>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Both Data Frames</a:t>
            </a:r>
            <a:endParaRPr>
              <a:highlight>
                <a:schemeClr val="lt1"/>
              </a:highlight>
            </a:endParaRPr>
          </a:p>
        </p:txBody>
      </p:sp>
      <p:pic>
        <p:nvPicPr>
          <p:cNvPr id="190" name="Google Shape;190;p25"/>
          <p:cNvPicPr preferRelativeResize="0"/>
          <p:nvPr/>
        </p:nvPicPr>
        <p:blipFill>
          <a:blip r:embed="rId3">
            <a:alphaModFix/>
          </a:blip>
          <a:stretch>
            <a:fillRect/>
          </a:stretch>
        </p:blipFill>
        <p:spPr>
          <a:xfrm>
            <a:off x="341100" y="1762125"/>
            <a:ext cx="3171825" cy="1619250"/>
          </a:xfrm>
          <a:prstGeom prst="rect">
            <a:avLst/>
          </a:prstGeom>
          <a:noFill/>
          <a:ln>
            <a:noFill/>
          </a:ln>
        </p:spPr>
      </p:pic>
      <p:pic>
        <p:nvPicPr>
          <p:cNvPr id="191" name="Google Shape;191;p25"/>
          <p:cNvPicPr preferRelativeResize="0"/>
          <p:nvPr/>
        </p:nvPicPr>
        <p:blipFill>
          <a:blip r:embed="rId4">
            <a:alphaModFix/>
          </a:blip>
          <a:stretch>
            <a:fillRect/>
          </a:stretch>
        </p:blipFill>
        <p:spPr>
          <a:xfrm>
            <a:off x="4494750" y="863850"/>
            <a:ext cx="4366957" cy="3518700"/>
          </a:xfrm>
          <a:prstGeom prst="rect">
            <a:avLst/>
          </a:prstGeom>
          <a:noFill/>
          <a:ln>
            <a:noFill/>
          </a:ln>
        </p:spPr>
      </p:pic>
      <p:grpSp>
        <p:nvGrpSpPr>
          <p:cNvPr id="192" name="Google Shape;192;p25"/>
          <p:cNvGrpSpPr/>
          <p:nvPr/>
        </p:nvGrpSpPr>
        <p:grpSpPr>
          <a:xfrm>
            <a:off x="5303200" y="1290388"/>
            <a:ext cx="345300" cy="471725"/>
            <a:chOff x="5437425" y="1306575"/>
            <a:chExt cx="345300" cy="471725"/>
          </a:xfrm>
        </p:grpSpPr>
        <p:sp>
          <p:nvSpPr>
            <p:cNvPr id="193" name="Google Shape;193;p25"/>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5"/>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195" name="Google Shape;195;p25"/>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196" name="Google Shape;196;p25"/>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p:nvPr/>
        </p:nvSpPr>
        <p:spPr>
          <a:xfrm>
            <a:off x="-18300" y="-29400"/>
            <a:ext cx="9239400" cy="5305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2" name="Google Shape;202;p26"/>
          <p:cNvPicPr preferRelativeResize="0"/>
          <p:nvPr/>
        </p:nvPicPr>
        <p:blipFill>
          <a:blip r:embed="rId3">
            <a:alphaModFix/>
          </a:blip>
          <a:stretch>
            <a:fillRect/>
          </a:stretch>
        </p:blipFill>
        <p:spPr>
          <a:xfrm>
            <a:off x="2036824" y="36574"/>
            <a:ext cx="5070350" cy="5070350"/>
          </a:xfrm>
          <a:prstGeom prst="rect">
            <a:avLst/>
          </a:prstGeom>
          <a:noFill/>
          <a:ln>
            <a:noFill/>
          </a:ln>
        </p:spPr>
      </p:pic>
      <p:sp>
        <p:nvSpPr>
          <p:cNvPr id="203" name="Google Shape;203;p26"/>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6"/>
          <p:cNvSpPr/>
          <p:nvPr/>
        </p:nvSpPr>
        <p:spPr>
          <a:xfrm>
            <a:off x="2441850" y="117452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6"/>
          <p:cNvSpPr/>
          <p:nvPr/>
        </p:nvSpPr>
        <p:spPr>
          <a:xfrm>
            <a:off x="311700" y="4450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a:t>
            </a:r>
            <a:endParaRPr>
              <a:highlight>
                <a:schemeClr val="lt1"/>
              </a:highlight>
            </a:endParaRPr>
          </a:p>
        </p:txBody>
      </p:sp>
      <p:sp>
        <p:nvSpPr>
          <p:cNvPr id="207" name="Google Shape;207;p26"/>
          <p:cNvSpPr txBox="1"/>
          <p:nvPr>
            <p:ph idx="1" type="body"/>
          </p:nvPr>
        </p:nvSpPr>
        <p:spPr>
          <a:xfrm>
            <a:off x="2441850" y="1174525"/>
            <a:ext cx="42603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highlight>
                  <a:schemeClr val="lt1"/>
                </a:highlight>
              </a:rPr>
              <a:t>The amount of wins in the Olympics will not compare well to the GDP of a country, this is because the numbers are so different.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To fix this, we must a normalization method such that a value in the hundreds can compare to a value in the trillions which will allow us to determine if there is a correlation.</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We can also denoise the data to make it fit better along the curve to determine if there is a correlation between the parameters.</a:t>
            </a:r>
            <a:endParaRPr>
              <a:solidFill>
                <a:schemeClr val="dk1"/>
              </a:solidFill>
              <a:highlight>
                <a:schemeClr val="lt1"/>
              </a:highlight>
            </a:endParaRPr>
          </a:p>
        </p:txBody>
      </p:sp>
      <p:sp>
        <p:nvSpPr>
          <p:cNvPr id="208" name="Google Shape;208;p26"/>
          <p:cNvSpPr txBox="1"/>
          <p:nvPr/>
        </p:nvSpPr>
        <p:spPr>
          <a:xfrm>
            <a:off x="3194250" y="4621800"/>
            <a:ext cx="27555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https://www.flaticon.com/free-icon/comparison_923051</a:t>
            </a:r>
            <a:endParaRPr sz="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7"/>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Olympics</a:t>
            </a:r>
            <a:endParaRPr>
              <a:highlight>
                <a:schemeClr val="lt1"/>
              </a:highlight>
            </a:endParaRPr>
          </a:p>
        </p:txBody>
      </p:sp>
      <p:pic>
        <p:nvPicPr>
          <p:cNvPr id="216" name="Google Shape;216;p27"/>
          <p:cNvPicPr preferRelativeResize="0"/>
          <p:nvPr/>
        </p:nvPicPr>
        <p:blipFill>
          <a:blip r:embed="rId3">
            <a:alphaModFix/>
          </a:blip>
          <a:stretch>
            <a:fillRect/>
          </a:stretch>
        </p:blipFill>
        <p:spPr>
          <a:xfrm>
            <a:off x="1828675" y="1046500"/>
            <a:ext cx="5648325" cy="1000125"/>
          </a:xfrm>
          <a:prstGeom prst="rect">
            <a:avLst/>
          </a:prstGeom>
          <a:noFill/>
          <a:ln>
            <a:noFill/>
          </a:ln>
        </p:spPr>
      </p:pic>
      <p:pic>
        <p:nvPicPr>
          <p:cNvPr id="217" name="Google Shape;217;p27"/>
          <p:cNvPicPr preferRelativeResize="0"/>
          <p:nvPr/>
        </p:nvPicPr>
        <p:blipFill>
          <a:blip r:embed="rId4">
            <a:alphaModFix/>
          </a:blip>
          <a:stretch>
            <a:fillRect/>
          </a:stretch>
        </p:blipFill>
        <p:spPr>
          <a:xfrm>
            <a:off x="0" y="2325750"/>
            <a:ext cx="3600450" cy="2817750"/>
          </a:xfrm>
          <a:prstGeom prst="rect">
            <a:avLst/>
          </a:prstGeom>
          <a:noFill/>
          <a:ln>
            <a:noFill/>
          </a:ln>
        </p:spPr>
      </p:pic>
      <p:pic>
        <p:nvPicPr>
          <p:cNvPr id="218" name="Google Shape;218;p27"/>
          <p:cNvPicPr preferRelativeResize="0"/>
          <p:nvPr/>
        </p:nvPicPr>
        <p:blipFill>
          <a:blip r:embed="rId5">
            <a:alphaModFix/>
          </a:blip>
          <a:stretch>
            <a:fillRect/>
          </a:stretch>
        </p:blipFill>
        <p:spPr>
          <a:xfrm>
            <a:off x="5576149" y="2325750"/>
            <a:ext cx="3567855" cy="2817750"/>
          </a:xfrm>
          <a:prstGeom prst="rect">
            <a:avLst/>
          </a:prstGeom>
          <a:noFill/>
          <a:ln>
            <a:noFill/>
          </a:ln>
        </p:spPr>
      </p:pic>
      <p:grpSp>
        <p:nvGrpSpPr>
          <p:cNvPr id="219" name="Google Shape;219;p27"/>
          <p:cNvGrpSpPr/>
          <p:nvPr/>
        </p:nvGrpSpPr>
        <p:grpSpPr>
          <a:xfrm>
            <a:off x="607925" y="2375863"/>
            <a:ext cx="345300" cy="471725"/>
            <a:chOff x="5437425" y="1306575"/>
            <a:chExt cx="345300" cy="471725"/>
          </a:xfrm>
        </p:grpSpPr>
        <p:sp>
          <p:nvSpPr>
            <p:cNvPr id="220" name="Google Shape;220;p27"/>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7"/>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22" name="Google Shape;222;p27"/>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23" name="Google Shape;223;p27"/>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pic>
        <p:nvPicPr>
          <p:cNvPr id="224" name="Google Shape;224;p27"/>
          <p:cNvPicPr preferRelativeResize="0"/>
          <p:nvPr/>
        </p:nvPicPr>
        <p:blipFill>
          <a:blip r:embed="rId6">
            <a:alphaModFix/>
          </a:blip>
          <a:stretch>
            <a:fillRect/>
          </a:stretch>
        </p:blipFill>
        <p:spPr>
          <a:xfrm>
            <a:off x="3424225" y="2046625"/>
            <a:ext cx="2295525" cy="476250"/>
          </a:xfrm>
          <a:prstGeom prst="rect">
            <a:avLst/>
          </a:prstGeom>
          <a:noFill/>
          <a:ln>
            <a:noFill/>
          </a:ln>
        </p:spPr>
      </p:pic>
      <p:pic>
        <p:nvPicPr>
          <p:cNvPr id="225" name="Google Shape;225;p27"/>
          <p:cNvPicPr preferRelativeResize="0"/>
          <p:nvPr/>
        </p:nvPicPr>
        <p:blipFill>
          <a:blip r:embed="rId7">
            <a:alphaModFix/>
          </a:blip>
          <a:stretch>
            <a:fillRect/>
          </a:stretch>
        </p:blipFill>
        <p:spPr>
          <a:xfrm>
            <a:off x="1643888" y="497300"/>
            <a:ext cx="5915025" cy="609600"/>
          </a:xfrm>
          <a:prstGeom prst="rect">
            <a:avLst/>
          </a:prstGeom>
          <a:noFill/>
          <a:ln>
            <a:noFill/>
          </a:ln>
        </p:spPr>
      </p:pic>
      <p:grpSp>
        <p:nvGrpSpPr>
          <p:cNvPr id="226" name="Google Shape;226;p27"/>
          <p:cNvGrpSpPr/>
          <p:nvPr/>
        </p:nvGrpSpPr>
        <p:grpSpPr>
          <a:xfrm>
            <a:off x="6146325" y="2387325"/>
            <a:ext cx="345300" cy="471725"/>
            <a:chOff x="5437425" y="1306575"/>
            <a:chExt cx="345300" cy="471725"/>
          </a:xfrm>
        </p:grpSpPr>
        <p:sp>
          <p:nvSpPr>
            <p:cNvPr id="227" name="Google Shape;227;p27"/>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7"/>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29" name="Google Shape;229;p27"/>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30" name="Google Shape;230;p27"/>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28"/>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8"/>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GDP</a:t>
            </a:r>
            <a:endParaRPr>
              <a:highlight>
                <a:schemeClr val="lt1"/>
              </a:highlight>
            </a:endParaRPr>
          </a:p>
        </p:txBody>
      </p:sp>
      <p:pic>
        <p:nvPicPr>
          <p:cNvPr id="238" name="Google Shape;238;p28"/>
          <p:cNvPicPr preferRelativeResize="0"/>
          <p:nvPr/>
        </p:nvPicPr>
        <p:blipFill>
          <a:blip r:embed="rId3">
            <a:alphaModFix/>
          </a:blip>
          <a:stretch>
            <a:fillRect/>
          </a:stretch>
        </p:blipFill>
        <p:spPr>
          <a:xfrm>
            <a:off x="2314575" y="622225"/>
            <a:ext cx="4514850" cy="476250"/>
          </a:xfrm>
          <a:prstGeom prst="rect">
            <a:avLst/>
          </a:prstGeom>
          <a:noFill/>
          <a:ln>
            <a:noFill/>
          </a:ln>
        </p:spPr>
      </p:pic>
      <p:pic>
        <p:nvPicPr>
          <p:cNvPr id="239" name="Google Shape;239;p28"/>
          <p:cNvPicPr preferRelativeResize="0"/>
          <p:nvPr/>
        </p:nvPicPr>
        <p:blipFill>
          <a:blip r:embed="rId4">
            <a:alphaModFix/>
          </a:blip>
          <a:stretch>
            <a:fillRect/>
          </a:stretch>
        </p:blipFill>
        <p:spPr>
          <a:xfrm>
            <a:off x="1352550" y="1098475"/>
            <a:ext cx="6438900" cy="933450"/>
          </a:xfrm>
          <a:prstGeom prst="rect">
            <a:avLst/>
          </a:prstGeom>
          <a:noFill/>
          <a:ln>
            <a:noFill/>
          </a:ln>
        </p:spPr>
      </p:pic>
      <p:pic>
        <p:nvPicPr>
          <p:cNvPr id="240" name="Google Shape;240;p28"/>
          <p:cNvPicPr preferRelativeResize="0"/>
          <p:nvPr/>
        </p:nvPicPr>
        <p:blipFill>
          <a:blip r:embed="rId5">
            <a:alphaModFix/>
          </a:blip>
          <a:stretch>
            <a:fillRect/>
          </a:stretch>
        </p:blipFill>
        <p:spPr>
          <a:xfrm>
            <a:off x="3800475" y="2031925"/>
            <a:ext cx="1543050" cy="447675"/>
          </a:xfrm>
          <a:prstGeom prst="rect">
            <a:avLst/>
          </a:prstGeom>
          <a:noFill/>
          <a:ln>
            <a:noFill/>
          </a:ln>
        </p:spPr>
      </p:pic>
      <p:pic>
        <p:nvPicPr>
          <p:cNvPr id="241" name="Google Shape;241;p28"/>
          <p:cNvPicPr preferRelativeResize="0"/>
          <p:nvPr/>
        </p:nvPicPr>
        <p:blipFill>
          <a:blip r:embed="rId6">
            <a:alphaModFix/>
          </a:blip>
          <a:stretch>
            <a:fillRect/>
          </a:stretch>
        </p:blipFill>
        <p:spPr>
          <a:xfrm>
            <a:off x="0" y="2452575"/>
            <a:ext cx="3495675" cy="2690915"/>
          </a:xfrm>
          <a:prstGeom prst="rect">
            <a:avLst/>
          </a:prstGeom>
          <a:noFill/>
          <a:ln>
            <a:noFill/>
          </a:ln>
        </p:spPr>
      </p:pic>
      <p:pic>
        <p:nvPicPr>
          <p:cNvPr id="242" name="Google Shape;242;p28"/>
          <p:cNvPicPr preferRelativeResize="0"/>
          <p:nvPr/>
        </p:nvPicPr>
        <p:blipFill>
          <a:blip r:embed="rId7">
            <a:alphaModFix/>
          </a:blip>
          <a:stretch>
            <a:fillRect/>
          </a:stretch>
        </p:blipFill>
        <p:spPr>
          <a:xfrm>
            <a:off x="5648325" y="2504175"/>
            <a:ext cx="3495675" cy="26393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9"/>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9"/>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Bar Charts</a:t>
            </a:r>
            <a:endParaRPr>
              <a:highlight>
                <a:schemeClr val="lt1"/>
              </a:highlight>
            </a:endParaRPr>
          </a:p>
        </p:txBody>
      </p:sp>
      <p:pic>
        <p:nvPicPr>
          <p:cNvPr id="250" name="Google Shape;250;p29"/>
          <p:cNvPicPr preferRelativeResize="0"/>
          <p:nvPr/>
        </p:nvPicPr>
        <p:blipFill>
          <a:blip r:embed="rId3">
            <a:alphaModFix/>
          </a:blip>
          <a:stretch>
            <a:fillRect/>
          </a:stretch>
        </p:blipFill>
        <p:spPr>
          <a:xfrm>
            <a:off x="0" y="1406550"/>
            <a:ext cx="4502451" cy="3736950"/>
          </a:xfrm>
          <a:prstGeom prst="rect">
            <a:avLst/>
          </a:prstGeom>
          <a:noFill/>
          <a:ln>
            <a:noFill/>
          </a:ln>
        </p:spPr>
      </p:pic>
      <p:pic>
        <p:nvPicPr>
          <p:cNvPr id="251" name="Google Shape;251;p29"/>
          <p:cNvPicPr preferRelativeResize="0"/>
          <p:nvPr/>
        </p:nvPicPr>
        <p:blipFill>
          <a:blip r:embed="rId4">
            <a:alphaModFix/>
          </a:blip>
          <a:stretch>
            <a:fillRect/>
          </a:stretch>
        </p:blipFill>
        <p:spPr>
          <a:xfrm>
            <a:off x="4434075" y="1406550"/>
            <a:ext cx="4709924" cy="3736950"/>
          </a:xfrm>
          <a:prstGeom prst="rect">
            <a:avLst/>
          </a:prstGeom>
          <a:noFill/>
          <a:ln>
            <a:noFill/>
          </a:ln>
        </p:spPr>
      </p:pic>
      <p:grpSp>
        <p:nvGrpSpPr>
          <p:cNvPr id="252" name="Google Shape;252;p29"/>
          <p:cNvGrpSpPr/>
          <p:nvPr/>
        </p:nvGrpSpPr>
        <p:grpSpPr>
          <a:xfrm>
            <a:off x="754875" y="1567613"/>
            <a:ext cx="345300" cy="471725"/>
            <a:chOff x="5437425" y="1306575"/>
            <a:chExt cx="345300" cy="471725"/>
          </a:xfrm>
        </p:grpSpPr>
        <p:sp>
          <p:nvSpPr>
            <p:cNvPr id="253" name="Google Shape;253;p29"/>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9"/>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55" name="Google Shape;255;p29"/>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56" name="Google Shape;256;p29"/>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0"/>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30"/>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of Both</a:t>
            </a:r>
            <a:endParaRPr>
              <a:highlight>
                <a:schemeClr val="lt1"/>
              </a:highlight>
            </a:endParaRPr>
          </a:p>
        </p:txBody>
      </p:sp>
      <p:pic>
        <p:nvPicPr>
          <p:cNvPr id="264" name="Google Shape;264;p30"/>
          <p:cNvPicPr preferRelativeResize="0"/>
          <p:nvPr/>
        </p:nvPicPr>
        <p:blipFill>
          <a:blip r:embed="rId3">
            <a:alphaModFix/>
          </a:blip>
          <a:stretch>
            <a:fillRect/>
          </a:stretch>
        </p:blipFill>
        <p:spPr>
          <a:xfrm>
            <a:off x="577088" y="572700"/>
            <a:ext cx="8048625" cy="600075"/>
          </a:xfrm>
          <a:prstGeom prst="rect">
            <a:avLst/>
          </a:prstGeom>
          <a:noFill/>
          <a:ln>
            <a:noFill/>
          </a:ln>
        </p:spPr>
      </p:pic>
      <p:pic>
        <p:nvPicPr>
          <p:cNvPr id="265" name="Google Shape;265;p30"/>
          <p:cNvPicPr preferRelativeResize="0"/>
          <p:nvPr/>
        </p:nvPicPr>
        <p:blipFill>
          <a:blip r:embed="rId4">
            <a:alphaModFix/>
          </a:blip>
          <a:stretch>
            <a:fillRect/>
          </a:stretch>
        </p:blipFill>
        <p:spPr>
          <a:xfrm>
            <a:off x="1200150" y="1172775"/>
            <a:ext cx="6743700" cy="1000125"/>
          </a:xfrm>
          <a:prstGeom prst="rect">
            <a:avLst/>
          </a:prstGeom>
          <a:noFill/>
          <a:ln>
            <a:noFill/>
          </a:ln>
        </p:spPr>
      </p:pic>
      <p:pic>
        <p:nvPicPr>
          <p:cNvPr id="266" name="Google Shape;266;p30"/>
          <p:cNvPicPr preferRelativeResize="0"/>
          <p:nvPr/>
        </p:nvPicPr>
        <p:blipFill>
          <a:blip r:embed="rId5">
            <a:alphaModFix/>
          </a:blip>
          <a:stretch>
            <a:fillRect/>
          </a:stretch>
        </p:blipFill>
        <p:spPr>
          <a:xfrm>
            <a:off x="3600450" y="2172900"/>
            <a:ext cx="1943100" cy="457200"/>
          </a:xfrm>
          <a:prstGeom prst="rect">
            <a:avLst/>
          </a:prstGeom>
          <a:noFill/>
          <a:ln>
            <a:noFill/>
          </a:ln>
        </p:spPr>
      </p:pic>
      <p:pic>
        <p:nvPicPr>
          <p:cNvPr id="267" name="Google Shape;267;p30"/>
          <p:cNvPicPr preferRelativeResize="0"/>
          <p:nvPr/>
        </p:nvPicPr>
        <p:blipFill>
          <a:blip r:embed="rId6">
            <a:alphaModFix/>
          </a:blip>
          <a:stretch>
            <a:fillRect/>
          </a:stretch>
        </p:blipFill>
        <p:spPr>
          <a:xfrm>
            <a:off x="0" y="2655200"/>
            <a:ext cx="3295650" cy="2488306"/>
          </a:xfrm>
          <a:prstGeom prst="rect">
            <a:avLst/>
          </a:prstGeom>
          <a:noFill/>
          <a:ln>
            <a:noFill/>
          </a:ln>
        </p:spPr>
      </p:pic>
      <p:pic>
        <p:nvPicPr>
          <p:cNvPr id="268" name="Google Shape;268;p30"/>
          <p:cNvPicPr preferRelativeResize="0"/>
          <p:nvPr/>
        </p:nvPicPr>
        <p:blipFill>
          <a:blip r:embed="rId7">
            <a:alphaModFix/>
          </a:blip>
          <a:stretch>
            <a:fillRect/>
          </a:stretch>
        </p:blipFill>
        <p:spPr>
          <a:xfrm>
            <a:off x="5848350" y="2528675"/>
            <a:ext cx="3295650" cy="2614830"/>
          </a:xfrm>
          <a:prstGeom prst="rect">
            <a:avLst/>
          </a:prstGeom>
          <a:noFill/>
          <a:ln>
            <a:noFill/>
          </a:ln>
        </p:spPr>
      </p:pic>
      <p:grpSp>
        <p:nvGrpSpPr>
          <p:cNvPr id="269" name="Google Shape;269;p30"/>
          <p:cNvGrpSpPr/>
          <p:nvPr/>
        </p:nvGrpSpPr>
        <p:grpSpPr>
          <a:xfrm>
            <a:off x="512400" y="2706613"/>
            <a:ext cx="345300" cy="471725"/>
            <a:chOff x="5437425" y="1306575"/>
            <a:chExt cx="345300" cy="471725"/>
          </a:xfrm>
        </p:grpSpPr>
        <p:sp>
          <p:nvSpPr>
            <p:cNvPr id="270" name="Google Shape;270;p30"/>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30"/>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72" name="Google Shape;272;p30"/>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73" name="Google Shape;273;p30"/>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grpSp>
        <p:nvGrpSpPr>
          <p:cNvPr id="274" name="Google Shape;274;p30"/>
          <p:cNvGrpSpPr/>
          <p:nvPr/>
        </p:nvGrpSpPr>
        <p:grpSpPr>
          <a:xfrm>
            <a:off x="6344675" y="2571738"/>
            <a:ext cx="345300" cy="471725"/>
            <a:chOff x="5437425" y="1306575"/>
            <a:chExt cx="345300" cy="471725"/>
          </a:xfrm>
        </p:grpSpPr>
        <p:sp>
          <p:nvSpPr>
            <p:cNvPr id="275" name="Google Shape;275;p30"/>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30"/>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77" name="Google Shape;277;p30"/>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78" name="Google Shape;278;p30"/>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1"/>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1"/>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Normalized</a:t>
            </a:r>
            <a:endParaRPr>
              <a:highlight>
                <a:schemeClr val="lt1"/>
              </a:highlight>
            </a:endParaRPr>
          </a:p>
        </p:txBody>
      </p:sp>
      <p:pic>
        <p:nvPicPr>
          <p:cNvPr id="286" name="Google Shape;286;p31"/>
          <p:cNvPicPr preferRelativeResize="0"/>
          <p:nvPr/>
        </p:nvPicPr>
        <p:blipFill>
          <a:blip r:embed="rId3">
            <a:alphaModFix/>
          </a:blip>
          <a:stretch>
            <a:fillRect/>
          </a:stretch>
        </p:blipFill>
        <p:spPr>
          <a:xfrm>
            <a:off x="2910713" y="1200150"/>
            <a:ext cx="3381375"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p:nvPr/>
        </p:nvSpPr>
        <p:spPr>
          <a:xfrm>
            <a:off x="311850" y="1152500"/>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Introduction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Hypothesis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Outcome Prediction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Medals Over Time</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GDP Over Time</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Data Analysis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Comparison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Prediction Versus Reality</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Results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Conclusion</a:t>
            </a:r>
            <a:endParaRPr>
              <a:solidFill>
                <a:schemeClr val="dk1"/>
              </a:solidFill>
              <a:highlight>
                <a:schemeClr val="lt1"/>
              </a:highlight>
            </a:endParaRPr>
          </a:p>
        </p:txBody>
      </p:sp>
      <p:sp>
        <p:nvSpPr>
          <p:cNvPr id="66" name="Google Shape;66;p14"/>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Contents</a:t>
            </a:r>
            <a:endParaRPr>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2"/>
          <p:cNvPicPr preferRelativeResize="0"/>
          <p:nvPr/>
        </p:nvPicPr>
        <p:blipFill>
          <a:blip r:embed="rId3">
            <a:alphaModFix/>
          </a:blip>
          <a:stretch>
            <a:fillRect/>
          </a:stretch>
        </p:blipFill>
        <p:spPr>
          <a:xfrm>
            <a:off x="0" y="0"/>
            <a:ext cx="9144000" cy="6093591"/>
          </a:xfrm>
          <a:prstGeom prst="rect">
            <a:avLst/>
          </a:prstGeom>
          <a:noFill/>
          <a:ln>
            <a:noFill/>
          </a:ln>
        </p:spPr>
      </p:pic>
      <p:sp>
        <p:nvSpPr>
          <p:cNvPr id="292" name="Google Shape;292;p32"/>
          <p:cNvSpPr/>
          <p:nvPr/>
        </p:nvSpPr>
        <p:spPr>
          <a:xfrm>
            <a:off x="-18300" y="-36775"/>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32"/>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32"/>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China</a:t>
            </a:r>
            <a:endParaRPr>
              <a:highlight>
                <a:schemeClr val="lt1"/>
              </a:highlight>
            </a:endParaRPr>
          </a:p>
        </p:txBody>
      </p:sp>
      <p:pic>
        <p:nvPicPr>
          <p:cNvPr id="295" name="Google Shape;295;p32"/>
          <p:cNvPicPr preferRelativeResize="0"/>
          <p:nvPr/>
        </p:nvPicPr>
        <p:blipFill>
          <a:blip r:embed="rId4">
            <a:alphaModFix/>
          </a:blip>
          <a:stretch>
            <a:fillRect/>
          </a:stretch>
        </p:blipFill>
        <p:spPr>
          <a:xfrm>
            <a:off x="2923067" y="1075225"/>
            <a:ext cx="3297871"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3"/>
          <p:cNvPicPr preferRelativeResize="0"/>
          <p:nvPr/>
        </p:nvPicPr>
        <p:blipFill>
          <a:blip r:embed="rId3">
            <a:alphaModFix/>
          </a:blip>
          <a:stretch>
            <a:fillRect/>
          </a:stretch>
        </p:blipFill>
        <p:spPr>
          <a:xfrm>
            <a:off x="-18300" y="-29400"/>
            <a:ext cx="9771699" cy="5143499"/>
          </a:xfrm>
          <a:prstGeom prst="rect">
            <a:avLst/>
          </a:prstGeom>
          <a:noFill/>
          <a:ln>
            <a:noFill/>
          </a:ln>
        </p:spPr>
      </p:pic>
      <p:sp>
        <p:nvSpPr>
          <p:cNvPr id="301" name="Google Shape;301;p33"/>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33"/>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33"/>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USA</a:t>
            </a:r>
            <a:endParaRPr>
              <a:highlight>
                <a:schemeClr val="lt1"/>
              </a:highlight>
            </a:endParaRPr>
          </a:p>
        </p:txBody>
      </p:sp>
      <p:pic>
        <p:nvPicPr>
          <p:cNvPr id="304" name="Google Shape;304;p33"/>
          <p:cNvPicPr preferRelativeResize="0"/>
          <p:nvPr/>
        </p:nvPicPr>
        <p:blipFill>
          <a:blip r:embed="rId4">
            <a:alphaModFix/>
          </a:blip>
          <a:stretch>
            <a:fillRect/>
          </a:stretch>
        </p:blipFill>
        <p:spPr>
          <a:xfrm>
            <a:off x="2974592" y="1118088"/>
            <a:ext cx="3194811" cy="2657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0" name="Google Shape;310;p34"/>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1" name="Google Shape;311;p34"/>
          <p:cNvPicPr preferRelativeResize="0"/>
          <p:nvPr/>
        </p:nvPicPr>
        <p:blipFill>
          <a:blip r:embed="rId4">
            <a:alphaModFix/>
          </a:blip>
          <a:stretch>
            <a:fillRect/>
          </a:stretch>
        </p:blipFill>
        <p:spPr>
          <a:xfrm>
            <a:off x="2974588" y="1243000"/>
            <a:ext cx="3194815" cy="2657475"/>
          </a:xfrm>
          <a:prstGeom prst="rect">
            <a:avLst/>
          </a:prstGeom>
          <a:noFill/>
          <a:ln>
            <a:noFill/>
          </a:ln>
        </p:spPr>
      </p:pic>
      <p:sp>
        <p:nvSpPr>
          <p:cNvPr id="312" name="Google Shape;312;p34"/>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34"/>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Canada</a:t>
            </a:r>
            <a:endParaRPr>
              <a:highlight>
                <a:schemeClr val="lt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9" name="Google Shape;319;p35"/>
          <p:cNvPicPr preferRelativeResize="0"/>
          <p:nvPr/>
        </p:nvPicPr>
        <p:blipFill>
          <a:blip r:embed="rId3">
            <a:alphaModFix/>
          </a:blip>
          <a:stretch>
            <a:fillRect/>
          </a:stretch>
        </p:blipFill>
        <p:spPr>
          <a:xfrm>
            <a:off x="4722009" y="1152472"/>
            <a:ext cx="4107189" cy="3416400"/>
          </a:xfrm>
          <a:prstGeom prst="rect">
            <a:avLst/>
          </a:prstGeom>
          <a:noFill/>
          <a:ln>
            <a:noFill/>
          </a:ln>
        </p:spPr>
      </p:pic>
      <p:sp>
        <p:nvSpPr>
          <p:cNvPr id="320" name="Google Shape;320;p35"/>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Prediction Versus Reality</a:t>
            </a:r>
            <a:endParaRPr>
              <a:highlight>
                <a:schemeClr val="lt1"/>
              </a:highlight>
            </a:endParaRPr>
          </a:p>
        </p:txBody>
      </p:sp>
      <p:sp>
        <p:nvSpPr>
          <p:cNvPr id="322" name="Google Shape;322;p35"/>
          <p:cNvSpPr/>
          <p:nvPr/>
        </p:nvSpPr>
        <p:spPr>
          <a:xfrm>
            <a:off x="311700" y="1152475"/>
            <a:ext cx="4107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chemeClr val="dk1"/>
              </a:buClr>
              <a:buSzPct val="100000"/>
              <a:buChar char="●"/>
            </a:pPr>
            <a:r>
              <a:rPr lang="en">
                <a:solidFill>
                  <a:schemeClr val="dk1"/>
                </a:solidFill>
                <a:highlight>
                  <a:schemeClr val="lt1"/>
                </a:highlight>
              </a:rPr>
              <a:t>This graph is not labeled for a simple reason, the result is that there is hardly any correlation between winning medals in the Olympics and GDP.</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25755" lvl="0" marL="457200" rtl="0" algn="l">
              <a:spcBef>
                <a:spcPts val="1200"/>
              </a:spcBef>
              <a:spcAft>
                <a:spcPts val="0"/>
              </a:spcAft>
              <a:buClr>
                <a:schemeClr val="dk1"/>
              </a:buClr>
              <a:buSzPct val="100000"/>
              <a:buChar char="●"/>
            </a:pPr>
            <a:r>
              <a:rPr lang="en">
                <a:solidFill>
                  <a:schemeClr val="dk1"/>
                </a:solidFill>
                <a:highlight>
                  <a:schemeClr val="lt1"/>
                </a:highlight>
              </a:rPr>
              <a:t>We can then state that there is no correlation between these attributes.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25755" lvl="0" marL="457200" rtl="0" algn="l">
              <a:spcBef>
                <a:spcPts val="1200"/>
              </a:spcBef>
              <a:spcAft>
                <a:spcPts val="0"/>
              </a:spcAft>
              <a:buClr>
                <a:schemeClr val="dk1"/>
              </a:buClr>
              <a:buSzPct val="100000"/>
              <a:buChar char="●"/>
            </a:pPr>
            <a:r>
              <a:rPr lang="en">
                <a:solidFill>
                  <a:schemeClr val="dk1"/>
                </a:solidFill>
                <a:highlight>
                  <a:schemeClr val="lt1"/>
                </a:highlight>
              </a:rPr>
              <a:t>Although, there does seem to be large dips and large peaks throughout this graph, does this mean anything?</a:t>
            </a:r>
            <a:endParaRPr>
              <a:solidFill>
                <a:schemeClr val="dk1"/>
              </a:solidFill>
              <a:highlight>
                <a:schemeClr val="lt1"/>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9" name="Google Shape;329;p36"/>
          <p:cNvPicPr preferRelativeResize="0"/>
          <p:nvPr/>
        </p:nvPicPr>
        <p:blipFill>
          <a:blip r:embed="rId3">
            <a:alphaModFix/>
          </a:blip>
          <a:stretch>
            <a:fillRect/>
          </a:stretch>
        </p:blipFill>
        <p:spPr>
          <a:xfrm>
            <a:off x="4572000" y="1224775"/>
            <a:ext cx="4260301" cy="180975"/>
          </a:xfrm>
          <a:prstGeom prst="rect">
            <a:avLst/>
          </a:prstGeom>
          <a:noFill/>
          <a:ln>
            <a:noFill/>
          </a:ln>
        </p:spPr>
      </p:pic>
      <p:pic>
        <p:nvPicPr>
          <p:cNvPr id="330" name="Google Shape;330;p36"/>
          <p:cNvPicPr preferRelativeResize="0"/>
          <p:nvPr/>
        </p:nvPicPr>
        <p:blipFill>
          <a:blip r:embed="rId4">
            <a:alphaModFix/>
          </a:blip>
          <a:stretch>
            <a:fillRect/>
          </a:stretch>
        </p:blipFill>
        <p:spPr>
          <a:xfrm>
            <a:off x="6071948" y="1405750"/>
            <a:ext cx="1260400" cy="3311975"/>
          </a:xfrm>
          <a:prstGeom prst="rect">
            <a:avLst/>
          </a:prstGeom>
          <a:noFill/>
          <a:ln>
            <a:noFill/>
          </a:ln>
        </p:spPr>
      </p:pic>
      <p:sp>
        <p:nvSpPr>
          <p:cNvPr id="331" name="Google Shape;331;p36"/>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 name="Google Shape;33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Results</a:t>
            </a:r>
            <a:endParaRPr>
              <a:highlight>
                <a:schemeClr val="lt1"/>
              </a:highlight>
            </a:endParaRPr>
          </a:p>
        </p:txBody>
      </p:sp>
      <p:sp>
        <p:nvSpPr>
          <p:cNvPr id="333" name="Google Shape;333;p36"/>
          <p:cNvSpPr/>
          <p:nvPr/>
        </p:nvSpPr>
        <p:spPr>
          <a:xfrm>
            <a:off x="311700" y="115247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3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Clr>
                <a:schemeClr val="dk1"/>
              </a:buClr>
              <a:buSzPct val="100000"/>
              <a:buChar char="●"/>
            </a:pPr>
            <a:r>
              <a:rPr lang="en">
                <a:solidFill>
                  <a:schemeClr val="dk1"/>
                </a:solidFill>
                <a:highlight>
                  <a:schemeClr val="lt1"/>
                </a:highlight>
              </a:rPr>
              <a:t>There were almost no correlations between the parameters, although some countries may have had a correctly predicted rise on average such as Canada.</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While going through these results and comparing to other sources, there were some false hits for medals in the Olympics Database.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While some countries follow this prediction, not all countries follow such trends.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The peak years had interesting histories behind them.</a:t>
            </a:r>
            <a:endParaRPr>
              <a:solidFill>
                <a:schemeClr val="dk1"/>
              </a:solidFill>
              <a:highlight>
                <a:schemeClr val="lt1"/>
              </a:highlight>
            </a:endParaRPr>
          </a:p>
        </p:txBody>
      </p:sp>
      <p:sp>
        <p:nvSpPr>
          <p:cNvPr id="335" name="Google Shape;335;p36"/>
          <p:cNvSpPr txBox="1"/>
          <p:nvPr/>
        </p:nvSpPr>
        <p:spPr>
          <a:xfrm>
            <a:off x="5489700" y="4717725"/>
            <a:ext cx="2424900" cy="2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rPr>
              <a:t>https://en.wikipedia.org/wiki/Per_Knut_Aaland</a:t>
            </a:r>
            <a:endParaRPr sz="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7"/>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37"/>
          <p:cNvSpPr/>
          <p:nvPr/>
        </p:nvSpPr>
        <p:spPr>
          <a:xfrm>
            <a:off x="308700" y="1020925"/>
            <a:ext cx="8520600" cy="39243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37"/>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Results: </a:t>
            </a:r>
            <a:r>
              <a:rPr lang="en">
                <a:highlight>
                  <a:schemeClr val="lt1"/>
                </a:highlight>
              </a:rPr>
              <a:t>Interesting Years</a:t>
            </a:r>
            <a:endParaRPr>
              <a:highlight>
                <a:schemeClr val="lt1"/>
              </a:highlight>
            </a:endParaRPr>
          </a:p>
        </p:txBody>
      </p:sp>
      <p:sp>
        <p:nvSpPr>
          <p:cNvPr id="344" name="Google Shape;344;p37"/>
          <p:cNvSpPr txBox="1"/>
          <p:nvPr>
            <p:ph idx="1" type="body"/>
          </p:nvPr>
        </p:nvSpPr>
        <p:spPr>
          <a:xfrm>
            <a:off x="313200" y="944400"/>
            <a:ext cx="8517600" cy="3416400"/>
          </a:xfrm>
          <a:prstGeom prst="rect">
            <a:avLst/>
          </a:prstGeom>
        </p:spPr>
        <p:txBody>
          <a:bodyPr anchorCtr="0" anchor="t" bIns="91425" lIns="91425" spcFirstLastPara="1" rIns="91425" wrap="square" tIns="91425">
            <a:noAutofit/>
          </a:bodyPr>
          <a:lstStyle/>
          <a:p>
            <a:pPr indent="-306070" lvl="0" marL="457200" rtl="0" algn="l">
              <a:lnSpc>
                <a:spcPct val="95000"/>
              </a:lnSpc>
              <a:spcBef>
                <a:spcPts val="0"/>
              </a:spcBef>
              <a:spcAft>
                <a:spcPts val="0"/>
              </a:spcAft>
              <a:buClr>
                <a:schemeClr val="dk1"/>
              </a:buClr>
              <a:buSzPts val="1220"/>
              <a:buChar char="●"/>
            </a:pPr>
            <a:r>
              <a:rPr lang="en" sz="1220" u="sng">
                <a:solidFill>
                  <a:schemeClr val="dk1"/>
                </a:solidFill>
                <a:highlight>
                  <a:schemeClr val="lt1"/>
                </a:highlight>
              </a:rPr>
              <a:t>1980</a:t>
            </a:r>
            <a:r>
              <a:rPr lang="en" sz="1220">
                <a:solidFill>
                  <a:schemeClr val="dk1"/>
                </a:solidFill>
                <a:highlight>
                  <a:schemeClr val="lt1"/>
                </a:highlight>
              </a:rPr>
              <a:t>: Olympics were boycotted.</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1984</a:t>
            </a:r>
            <a:r>
              <a:rPr lang="en" sz="1220">
                <a:solidFill>
                  <a:schemeClr val="dk1"/>
                </a:solidFill>
                <a:highlight>
                  <a:schemeClr val="lt1"/>
                </a:highlight>
              </a:rPr>
              <a:t>: Olympics after major boycott that introduced professional athlete participation, sports and countries.</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1992</a:t>
            </a:r>
            <a:r>
              <a:rPr lang="en" sz="1220">
                <a:solidFill>
                  <a:schemeClr val="dk1"/>
                </a:solidFill>
                <a:highlight>
                  <a:schemeClr val="lt1"/>
                </a:highlight>
              </a:rPr>
              <a:t>: Olympics had no boycott for the first time in 3 decades, and dramatic changes in politics across europe affected the Olympics.</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2002</a:t>
            </a:r>
            <a:r>
              <a:rPr lang="en" sz="1220">
                <a:solidFill>
                  <a:schemeClr val="dk1"/>
                </a:solidFill>
                <a:highlight>
                  <a:schemeClr val="lt1"/>
                </a:highlight>
              </a:rPr>
              <a:t>: Olympics occurred a year after the terrorist attack in 2001.</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2004</a:t>
            </a:r>
            <a:r>
              <a:rPr lang="en" sz="1220">
                <a:solidFill>
                  <a:schemeClr val="dk1"/>
                </a:solidFill>
                <a:highlight>
                  <a:schemeClr val="lt1"/>
                </a:highlight>
              </a:rPr>
              <a:t>: Olympics had all countries with a national olympic committee in attendance.</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2008</a:t>
            </a:r>
            <a:r>
              <a:rPr lang="en" sz="1220">
                <a:solidFill>
                  <a:schemeClr val="dk1"/>
                </a:solidFill>
                <a:highlight>
                  <a:schemeClr val="lt1"/>
                </a:highlight>
              </a:rPr>
              <a:t>: Olympics took place in Beijing which allowed China to show it’s rise as a power in the world.</a:t>
            </a:r>
            <a:endParaRPr sz="1220">
              <a:solidFill>
                <a:schemeClr val="dk1"/>
              </a:solidFill>
              <a:highlight>
                <a:schemeClr val="lt1"/>
              </a:highlight>
            </a:endParaRPr>
          </a:p>
          <a:p>
            <a:pPr indent="-306070" lvl="0" marL="457200" rtl="0" algn="l">
              <a:lnSpc>
                <a:spcPct val="95000"/>
              </a:lnSpc>
              <a:spcBef>
                <a:spcPts val="0"/>
              </a:spcBef>
              <a:spcAft>
                <a:spcPts val="0"/>
              </a:spcAft>
              <a:buClr>
                <a:schemeClr val="dk1"/>
              </a:buClr>
              <a:buSzPts val="1220"/>
              <a:buChar char="●"/>
            </a:pPr>
            <a:r>
              <a:rPr lang="en" sz="1220">
                <a:solidFill>
                  <a:schemeClr val="dk1"/>
                </a:solidFill>
                <a:highlight>
                  <a:schemeClr val="lt1"/>
                </a:highlight>
              </a:rPr>
              <a:t>And so on…</a:t>
            </a:r>
            <a:endParaRPr sz="1220">
              <a:solidFill>
                <a:schemeClr val="dk1"/>
              </a:solidFill>
              <a:highlight>
                <a:schemeClr val="lt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38"/>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38"/>
          <p:cNvSpPr/>
          <p:nvPr/>
        </p:nvSpPr>
        <p:spPr>
          <a:xfrm>
            <a:off x="308700" y="1020925"/>
            <a:ext cx="8520600" cy="39243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Conclusion</a:t>
            </a:r>
            <a:endParaRPr>
              <a:highlight>
                <a:schemeClr val="lt1"/>
              </a:highlight>
            </a:endParaRPr>
          </a:p>
        </p:txBody>
      </p:sp>
      <p:sp>
        <p:nvSpPr>
          <p:cNvPr id="353" name="Google Shape;353;p3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12737" lvl="0" marL="457200" rtl="0" algn="l">
              <a:lnSpc>
                <a:spcPct val="105000"/>
              </a:lnSpc>
              <a:spcBef>
                <a:spcPts val="0"/>
              </a:spcBef>
              <a:spcAft>
                <a:spcPts val="0"/>
              </a:spcAft>
              <a:buClr>
                <a:schemeClr val="dk1"/>
              </a:buClr>
              <a:buSzPts val="1325"/>
              <a:buChar char="●"/>
            </a:pPr>
            <a:r>
              <a:rPr lang="en" sz="1325">
                <a:solidFill>
                  <a:schemeClr val="dk1"/>
                </a:solidFill>
                <a:highlight>
                  <a:schemeClr val="lt1"/>
                </a:highlight>
              </a:rPr>
              <a:t>There was the fact that some of the athletes were attributed to the wrong teams, there was not enough time to fix this and the amount of wins recorded and actual wins were similar enough to feel safe in using.</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While there was not much of a correlation between GDP and Olympic </a:t>
            </a:r>
            <a:r>
              <a:rPr lang="en" sz="1325">
                <a:solidFill>
                  <a:schemeClr val="dk1"/>
                </a:solidFill>
                <a:highlight>
                  <a:schemeClr val="lt1"/>
                </a:highlight>
              </a:rPr>
              <a:t>performance</a:t>
            </a:r>
            <a:r>
              <a:rPr lang="en" sz="1325">
                <a:solidFill>
                  <a:schemeClr val="dk1"/>
                </a:solidFill>
                <a:highlight>
                  <a:schemeClr val="lt1"/>
                </a:highlight>
              </a:rPr>
              <a:t> of a country, </a:t>
            </a:r>
            <a:r>
              <a:rPr lang="en" sz="1325">
                <a:solidFill>
                  <a:schemeClr val="dk1"/>
                </a:solidFill>
                <a:highlight>
                  <a:schemeClr val="lt1"/>
                </a:highlight>
              </a:rPr>
              <a:t>perhaps</a:t>
            </a:r>
            <a:r>
              <a:rPr lang="en" sz="1325">
                <a:solidFill>
                  <a:schemeClr val="dk1"/>
                </a:solidFill>
                <a:highlight>
                  <a:schemeClr val="lt1"/>
                </a:highlight>
              </a:rPr>
              <a:t> this idea would still apply to another metric besides GDP.</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If this test were conducted on another parameter that is closer to politics, then the comparison might fit better. </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The data that would be used is the quantified relationship between </a:t>
            </a:r>
            <a:r>
              <a:rPr lang="en" sz="1325">
                <a:solidFill>
                  <a:schemeClr val="dk1"/>
                </a:solidFill>
                <a:highlight>
                  <a:schemeClr val="lt1"/>
                </a:highlight>
              </a:rPr>
              <a:t>participating </a:t>
            </a:r>
            <a:r>
              <a:rPr lang="en" sz="1325">
                <a:solidFill>
                  <a:schemeClr val="dk1"/>
                </a:solidFill>
                <a:highlight>
                  <a:schemeClr val="lt1"/>
                </a:highlight>
              </a:rPr>
              <a:t>countries and the host country of that year. While this data would be difficult to produce, this data would most likely be the best fit for the comparison.</a:t>
            </a:r>
            <a:endParaRPr sz="1325">
              <a:solidFill>
                <a:schemeClr val="dk1"/>
              </a:solidFill>
              <a:highlight>
                <a:schemeClr val="lt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59" name="Google Shape;35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https://www.britannica.com/event/Moscow-1980-Olympic-Games</a:t>
            </a:r>
            <a:endParaRPr/>
          </a:p>
          <a:p>
            <a:pPr indent="-342900" lvl="0" marL="457200" rtl="0" algn="l">
              <a:spcBef>
                <a:spcPts val="0"/>
              </a:spcBef>
              <a:spcAft>
                <a:spcPts val="0"/>
              </a:spcAft>
              <a:buSzPts val="1800"/>
              <a:buChar char="●"/>
            </a:pPr>
            <a:r>
              <a:rPr lang="en" u="sng">
                <a:solidFill>
                  <a:schemeClr val="hlink"/>
                </a:solidFill>
                <a:hlinkClick r:id="rId3"/>
              </a:rPr>
              <a:t>https://www.si.com/olympics/2021/06/03/la-84-olympics-changed-the-games-daily-cover</a:t>
            </a:r>
            <a:endParaRPr/>
          </a:p>
          <a:p>
            <a:pPr indent="-342900" lvl="0" marL="457200" rtl="0" algn="l">
              <a:spcBef>
                <a:spcPts val="0"/>
              </a:spcBef>
              <a:spcAft>
                <a:spcPts val="0"/>
              </a:spcAft>
              <a:buSzPts val="1800"/>
              <a:buChar char="●"/>
            </a:pPr>
            <a:r>
              <a:rPr lang="en" u="sng">
                <a:solidFill>
                  <a:schemeClr val="hlink"/>
                </a:solidFill>
                <a:hlinkClick r:id="rId4"/>
              </a:rPr>
              <a:t>https://www.britannica.com/event/Barcelona-1992-Olympic-Games</a:t>
            </a:r>
            <a:endParaRPr/>
          </a:p>
          <a:p>
            <a:pPr indent="-342900" lvl="0" marL="457200" rtl="0" algn="l">
              <a:spcBef>
                <a:spcPts val="0"/>
              </a:spcBef>
              <a:spcAft>
                <a:spcPts val="0"/>
              </a:spcAft>
              <a:buSzPts val="1800"/>
              <a:buChar char="●"/>
            </a:pPr>
            <a:r>
              <a:rPr lang="en" u="sng">
                <a:solidFill>
                  <a:schemeClr val="hlink"/>
                </a:solidFill>
                <a:hlinkClick r:id="rId5"/>
              </a:rPr>
              <a:t>https://www.nytimes.com/2002/02/24/sports/2002-games-riveting-sport-and-an-angry-backlash.html</a:t>
            </a:r>
            <a:endParaRPr/>
          </a:p>
          <a:p>
            <a:pPr indent="-342900" lvl="0" marL="457200" rtl="0" algn="l">
              <a:spcBef>
                <a:spcPts val="0"/>
              </a:spcBef>
              <a:spcAft>
                <a:spcPts val="0"/>
              </a:spcAft>
              <a:buSzPts val="1800"/>
              <a:buChar char="●"/>
            </a:pPr>
            <a:r>
              <a:rPr lang="en" u="sng">
                <a:solidFill>
                  <a:schemeClr val="hlink"/>
                </a:solidFill>
                <a:hlinkClick r:id="rId6"/>
              </a:rPr>
              <a:t>https://www.britannica.com/event/Athens-2004-Olympic-Games</a:t>
            </a:r>
            <a:endParaRPr/>
          </a:p>
          <a:p>
            <a:pPr indent="-342900" lvl="0" marL="457200" rtl="0" algn="l">
              <a:spcBef>
                <a:spcPts val="0"/>
              </a:spcBef>
              <a:spcAft>
                <a:spcPts val="0"/>
              </a:spcAft>
              <a:buSzPts val="1800"/>
              <a:buChar char="●"/>
            </a:pPr>
            <a:r>
              <a:rPr lang="en"/>
              <a:t>https://olympics.com/en/olympic-games/beijing-2008</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mt="58000"/>
          </a:blip>
          <a:stretch>
            <a:fillRect/>
          </a:stretch>
        </p:blipFill>
        <p:spPr>
          <a:xfrm>
            <a:off x="6157338" y="2274576"/>
            <a:ext cx="2564125" cy="2564125"/>
          </a:xfrm>
          <a:prstGeom prst="rect">
            <a:avLst/>
          </a:prstGeom>
          <a:noFill/>
          <a:ln>
            <a:noFill/>
          </a:ln>
        </p:spPr>
      </p:pic>
      <p:pic>
        <p:nvPicPr>
          <p:cNvPr id="73" name="Google Shape;73;p15"/>
          <p:cNvPicPr preferRelativeResize="0"/>
          <p:nvPr/>
        </p:nvPicPr>
        <p:blipFill>
          <a:blip r:embed="rId4">
            <a:alphaModFix amt="70000"/>
          </a:blip>
          <a:stretch>
            <a:fillRect/>
          </a:stretch>
        </p:blipFill>
        <p:spPr>
          <a:xfrm>
            <a:off x="5734800" y="0"/>
            <a:ext cx="3409200" cy="2274576"/>
          </a:xfrm>
          <a:prstGeom prst="rect">
            <a:avLst/>
          </a:prstGeom>
          <a:noFill/>
          <a:ln>
            <a:noFill/>
          </a:ln>
        </p:spPr>
      </p:pic>
      <p:sp>
        <p:nvSpPr>
          <p:cNvPr id="74" name="Google Shape;74;p15"/>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5"/>
          <p:cNvSpPr/>
          <p:nvPr/>
        </p:nvSpPr>
        <p:spPr>
          <a:xfrm>
            <a:off x="311700" y="1152475"/>
            <a:ext cx="5118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5"/>
          <p:cNvSpPr txBox="1"/>
          <p:nvPr>
            <p:ph idx="1" type="body"/>
          </p:nvPr>
        </p:nvSpPr>
        <p:spPr>
          <a:xfrm>
            <a:off x="311700" y="1152475"/>
            <a:ext cx="5118300" cy="34164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For this class, I decided that I wanted to test whether or not it was viable to say that GDP has an effect on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It would make sense to come to this conclusion before analysis is done due to many reasons, such as; a decrease in rates of poverty, increased access to social securities, increased access to higher training for physical activities, etc</a:t>
            </a:r>
            <a:r>
              <a:rPr lang="en">
                <a:solidFill>
                  <a:schemeClr val="dk1"/>
                </a:solidFill>
                <a:highlight>
                  <a:schemeClr val="lt1"/>
                </a:highlight>
              </a:rPr>
              <a: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Thus I will state a hypothesis to base my analysis off of, predict the outcome, and then do the analysis as well as determining the validity of the prediction and hypothesis.</a:t>
            </a:r>
            <a:endParaRPr>
              <a:solidFill>
                <a:schemeClr val="dk1"/>
              </a:solidFill>
              <a:highlight>
                <a:schemeClr val="lt1"/>
              </a:highlight>
            </a:endParaRPr>
          </a:p>
        </p:txBody>
      </p:sp>
      <p:sp>
        <p:nvSpPr>
          <p:cNvPr id="77" name="Google Shape;77;p15"/>
          <p:cNvSpPr/>
          <p:nvPr/>
        </p:nvSpPr>
        <p:spPr>
          <a:xfrm>
            <a:off x="308600" y="448225"/>
            <a:ext cx="5118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5"/>
          <p:cNvSpPr txBox="1"/>
          <p:nvPr>
            <p:ph type="title"/>
          </p:nvPr>
        </p:nvSpPr>
        <p:spPr>
          <a:xfrm>
            <a:off x="311700" y="445025"/>
            <a:ext cx="511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Introduction</a:t>
            </a:r>
            <a:endParaRPr>
              <a:highlight>
                <a:schemeClr val="lt1"/>
              </a:highlight>
            </a:endParaRPr>
          </a:p>
        </p:txBody>
      </p:sp>
      <p:sp>
        <p:nvSpPr>
          <p:cNvPr id="79" name="Google Shape;79;p15"/>
          <p:cNvSpPr txBox="1"/>
          <p:nvPr/>
        </p:nvSpPr>
        <p:spPr>
          <a:xfrm>
            <a:off x="5940450" y="1932575"/>
            <a:ext cx="2997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https://www.factscrush.com/2023/03/facts-about-gdp.html</a:t>
            </a:r>
            <a:endParaRPr sz="800">
              <a:solidFill>
                <a:srgbClr val="999999"/>
              </a:solidFill>
            </a:endParaRPr>
          </a:p>
        </p:txBody>
      </p:sp>
      <p:sp>
        <p:nvSpPr>
          <p:cNvPr id="80" name="Google Shape;80;p15"/>
          <p:cNvSpPr txBox="1"/>
          <p:nvPr/>
        </p:nvSpPr>
        <p:spPr>
          <a:xfrm>
            <a:off x="6157350" y="4838700"/>
            <a:ext cx="25641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https://goodgifvs.life/product_details/28181491.html</a:t>
            </a:r>
            <a:endParaRPr sz="8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6"/>
          <p:cNvPicPr preferRelativeResize="0"/>
          <p:nvPr/>
        </p:nvPicPr>
        <p:blipFill>
          <a:blip r:embed="rId3">
            <a:alphaModFix amt="70000"/>
          </a:blip>
          <a:stretch>
            <a:fillRect/>
          </a:stretch>
        </p:blipFill>
        <p:spPr>
          <a:xfrm>
            <a:off x="5323025" y="661263"/>
            <a:ext cx="3820975" cy="3820975"/>
          </a:xfrm>
          <a:prstGeom prst="rect">
            <a:avLst/>
          </a:prstGeom>
          <a:noFill/>
          <a:ln>
            <a:noFill/>
          </a:ln>
        </p:spPr>
      </p:pic>
      <p:sp>
        <p:nvSpPr>
          <p:cNvPr id="86" name="Google Shape;86;p16"/>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6"/>
          <p:cNvSpPr/>
          <p:nvPr/>
        </p:nvSpPr>
        <p:spPr>
          <a:xfrm>
            <a:off x="311700" y="115242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My hypothesis is that- with using a multiple line graph model, I will be able to represent the relationship between the two variables that change over time being GDP and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In doing so, GDP and Olympic performance should have a correlation as they both go forwards in time.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If this is true, then a country should have either a better performance in the Olympics when GDP is rising, or GDP will rise if a country has a </a:t>
            </a:r>
            <a:r>
              <a:rPr lang="en">
                <a:solidFill>
                  <a:schemeClr val="dk1"/>
                </a:solidFill>
                <a:highlight>
                  <a:schemeClr val="lt1"/>
                </a:highlight>
              </a:rPr>
              <a:t>good</a:t>
            </a:r>
            <a:r>
              <a:rPr lang="en">
                <a:solidFill>
                  <a:schemeClr val="dk1"/>
                </a:solidFill>
                <a:highlight>
                  <a:schemeClr val="lt1"/>
                </a:highlight>
              </a:rPr>
              <a:t> performance in the Olympics.</a:t>
            </a:r>
            <a:endParaRPr>
              <a:solidFill>
                <a:schemeClr val="dk1"/>
              </a:solidFill>
              <a:highlight>
                <a:schemeClr val="lt1"/>
              </a:highlight>
            </a:endParaRPr>
          </a:p>
        </p:txBody>
      </p:sp>
      <p:sp>
        <p:nvSpPr>
          <p:cNvPr id="89" name="Google Shape;89;p16"/>
          <p:cNvSpPr/>
          <p:nvPr/>
        </p:nvSpPr>
        <p:spPr>
          <a:xfrm>
            <a:off x="308600" y="448225"/>
            <a:ext cx="4260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6"/>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Hypothesis</a:t>
            </a:r>
            <a:endParaRPr>
              <a:highlight>
                <a:schemeClr val="lt1"/>
              </a:highlight>
            </a:endParaRPr>
          </a:p>
        </p:txBody>
      </p:sp>
      <p:sp>
        <p:nvSpPr>
          <p:cNvPr id="91" name="Google Shape;91;p16"/>
          <p:cNvSpPr txBox="1"/>
          <p:nvPr/>
        </p:nvSpPr>
        <p:spPr>
          <a:xfrm>
            <a:off x="6039526" y="4335175"/>
            <a:ext cx="25647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https://www.freepik.com/icon/line-graph_3954728</a:t>
            </a:r>
            <a:endParaRPr sz="8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7"/>
          <p:cNvPicPr preferRelativeResize="0"/>
          <p:nvPr/>
        </p:nvPicPr>
        <p:blipFill>
          <a:blip r:embed="rId3">
            <a:alphaModFix amt="70000"/>
          </a:blip>
          <a:stretch>
            <a:fillRect/>
          </a:stretch>
        </p:blipFill>
        <p:spPr>
          <a:xfrm>
            <a:off x="6368875" y="2283275"/>
            <a:ext cx="2463425" cy="2463425"/>
          </a:xfrm>
          <a:prstGeom prst="rect">
            <a:avLst/>
          </a:prstGeom>
          <a:noFill/>
          <a:ln>
            <a:noFill/>
          </a:ln>
        </p:spPr>
      </p:pic>
      <p:pic>
        <p:nvPicPr>
          <p:cNvPr id="97" name="Google Shape;97;p17"/>
          <p:cNvPicPr preferRelativeResize="0"/>
          <p:nvPr/>
        </p:nvPicPr>
        <p:blipFill>
          <a:blip r:embed="rId4">
            <a:alphaModFix amt="70000"/>
          </a:blip>
          <a:stretch>
            <a:fillRect/>
          </a:stretch>
        </p:blipFill>
        <p:spPr>
          <a:xfrm>
            <a:off x="6381388" y="0"/>
            <a:ext cx="2438400" cy="2438400"/>
          </a:xfrm>
          <a:prstGeom prst="rect">
            <a:avLst/>
          </a:prstGeom>
          <a:noFill/>
          <a:ln>
            <a:noFill/>
          </a:ln>
        </p:spPr>
      </p:pic>
      <p:sp>
        <p:nvSpPr>
          <p:cNvPr id="98" name="Google Shape;98;p17"/>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7"/>
          <p:cNvSpPr/>
          <p:nvPr/>
        </p:nvSpPr>
        <p:spPr>
          <a:xfrm>
            <a:off x="311700" y="115247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I predicted that there will be a strong correlation between the growth of GDP and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On the </a:t>
            </a:r>
            <a:r>
              <a:rPr lang="en">
                <a:solidFill>
                  <a:schemeClr val="dk1"/>
                </a:solidFill>
                <a:highlight>
                  <a:schemeClr val="lt1"/>
                </a:highlight>
              </a:rPr>
              <a:t>other hand</a:t>
            </a:r>
            <a:r>
              <a:rPr lang="en">
                <a:solidFill>
                  <a:schemeClr val="dk1"/>
                </a:solidFill>
                <a:highlight>
                  <a:schemeClr val="lt1"/>
                </a:highlight>
              </a:rPr>
              <a:t>, I think that if my prediction is wrong, a country will actually be </a:t>
            </a:r>
            <a:r>
              <a:rPr lang="en">
                <a:solidFill>
                  <a:schemeClr val="dk1"/>
                </a:solidFill>
                <a:highlight>
                  <a:schemeClr val="lt1"/>
                </a:highlight>
              </a:rPr>
              <a:t>inversely affected.</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Although, there could be outliers that can have statistical significance on the outcome, in which case I cannot predict the outcome, this is possible as the Olympics happen in 2-4 year intervals and a lot can change in that time. </a:t>
            </a:r>
            <a:endParaRPr>
              <a:solidFill>
                <a:schemeClr val="dk1"/>
              </a:solidFill>
              <a:highlight>
                <a:schemeClr val="lt1"/>
              </a:highlight>
            </a:endParaRPr>
          </a:p>
        </p:txBody>
      </p:sp>
      <p:sp>
        <p:nvSpPr>
          <p:cNvPr id="101" name="Google Shape;101;p17"/>
          <p:cNvSpPr/>
          <p:nvPr/>
        </p:nvSpPr>
        <p:spPr>
          <a:xfrm>
            <a:off x="308600" y="448225"/>
            <a:ext cx="4260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7"/>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Outcome Prediction</a:t>
            </a:r>
            <a:endParaRPr>
              <a:highlight>
                <a:schemeClr val="lt1"/>
              </a:highlight>
            </a:endParaRPr>
          </a:p>
        </p:txBody>
      </p:sp>
      <p:sp>
        <p:nvSpPr>
          <p:cNvPr id="103" name="Google Shape;103;p17"/>
          <p:cNvSpPr txBox="1"/>
          <p:nvPr/>
        </p:nvSpPr>
        <p:spPr>
          <a:xfrm>
            <a:off x="6355900" y="4768750"/>
            <a:ext cx="247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https://www.freepik.com/icon/switch_466154</a:t>
            </a:r>
            <a:endParaRPr sz="800">
              <a:solidFill>
                <a:srgbClr val="999999"/>
              </a:solidFill>
            </a:endParaRPr>
          </a:p>
        </p:txBody>
      </p:sp>
      <p:sp>
        <p:nvSpPr>
          <p:cNvPr id="104" name="Google Shape;104;p17"/>
          <p:cNvSpPr txBox="1"/>
          <p:nvPr/>
        </p:nvSpPr>
        <p:spPr>
          <a:xfrm>
            <a:off x="6381400" y="2094125"/>
            <a:ext cx="2528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https://icon-icons.com/icon/two-up-arrows/74227</a:t>
            </a:r>
            <a:endParaRPr sz="8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19750" y="-22325"/>
            <a:ext cx="9196052" cy="5195225"/>
          </a:xfrm>
          <a:prstGeom prst="rect">
            <a:avLst/>
          </a:prstGeom>
          <a:noFill/>
          <a:ln>
            <a:noFill/>
          </a:ln>
        </p:spPr>
      </p:pic>
      <p:sp>
        <p:nvSpPr>
          <p:cNvPr id="110" name="Google Shape;110;p1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8"/>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highlight>
                  <a:schemeClr val="lt1"/>
                </a:highlight>
              </a:rPr>
              <a:t>Medals Over Time</a:t>
            </a:r>
            <a:endParaRPr>
              <a:solidFill>
                <a:srgbClr val="000000"/>
              </a:solidFill>
              <a:highlight>
                <a:schemeClr val="lt1"/>
              </a:highlight>
            </a:endParaRPr>
          </a:p>
        </p:txBody>
      </p:sp>
      <p:sp>
        <p:nvSpPr>
          <p:cNvPr id="113" name="Google Shape;113;p18"/>
          <p:cNvSpPr/>
          <p:nvPr/>
        </p:nvSpPr>
        <p:spPr>
          <a:xfrm>
            <a:off x="311825" y="1152475"/>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For this test, all that was needed from the data was the Year, Team, and Medal.</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First, selecting by a specific country, and then sorted by time and merged for total winnings in a year.</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Plotted on a simple plot, then plotted with other countries.</a:t>
            </a:r>
            <a:endParaRPr>
              <a:solidFill>
                <a:schemeClr val="dk1"/>
              </a:solidFill>
              <a:highlight>
                <a:schemeClr val="lt1"/>
              </a:highlight>
            </a:endParaRPr>
          </a:p>
        </p:txBody>
      </p:sp>
      <p:sp>
        <p:nvSpPr>
          <p:cNvPr id="115" name="Google Shape;115;p18"/>
          <p:cNvSpPr txBox="1"/>
          <p:nvPr/>
        </p:nvSpPr>
        <p:spPr>
          <a:xfrm>
            <a:off x="323300" y="4585075"/>
            <a:ext cx="8520600" cy="1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https://www.usatoday.com/story/sports/olympics/2017/05/23/rio-olympic-games-medals-defective-show-rusting-chipping/102048222/</a:t>
            </a:r>
            <a:endParaRPr sz="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9"/>
          <p:cNvPicPr preferRelativeResize="0"/>
          <p:nvPr/>
        </p:nvPicPr>
        <p:blipFill>
          <a:blip r:embed="rId3">
            <a:alphaModFix/>
          </a:blip>
          <a:stretch>
            <a:fillRect/>
          </a:stretch>
        </p:blipFill>
        <p:spPr>
          <a:xfrm>
            <a:off x="0" y="-152474"/>
            <a:ext cx="9144000" cy="5448298"/>
          </a:xfrm>
          <a:prstGeom prst="rect">
            <a:avLst/>
          </a:prstGeom>
          <a:noFill/>
          <a:ln>
            <a:noFill/>
          </a:ln>
        </p:spPr>
      </p:pic>
      <p:sp>
        <p:nvSpPr>
          <p:cNvPr id="121" name="Google Shape;121;p19"/>
          <p:cNvSpPr/>
          <p:nvPr/>
        </p:nvSpPr>
        <p:spPr>
          <a:xfrm>
            <a:off x="0" y="-152475"/>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9"/>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highlight>
                  <a:schemeClr val="lt1"/>
                </a:highlight>
              </a:rPr>
              <a:t>GDP </a:t>
            </a:r>
            <a:r>
              <a:rPr lang="en">
                <a:solidFill>
                  <a:srgbClr val="000000"/>
                </a:solidFill>
                <a:highlight>
                  <a:schemeClr val="lt1"/>
                </a:highlight>
              </a:rPr>
              <a:t>Over Time</a:t>
            </a:r>
            <a:endParaRPr>
              <a:solidFill>
                <a:srgbClr val="000000"/>
              </a:solidFill>
              <a:highlight>
                <a:schemeClr val="lt1"/>
              </a:highlight>
            </a:endParaRPr>
          </a:p>
        </p:txBody>
      </p:sp>
      <p:sp>
        <p:nvSpPr>
          <p:cNvPr id="124" name="Google Shape;124;p19"/>
          <p:cNvSpPr/>
          <p:nvPr/>
        </p:nvSpPr>
        <p:spPr>
          <a:xfrm>
            <a:off x="311825" y="1152475"/>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For the GDP test, Year, Country and GDP was required.</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Starting by </a:t>
            </a:r>
            <a:r>
              <a:rPr lang="en">
                <a:solidFill>
                  <a:schemeClr val="dk1"/>
                </a:solidFill>
                <a:highlight>
                  <a:schemeClr val="lt1"/>
                </a:highlight>
              </a:rPr>
              <a:t>selecting by a specific country, the data was transposed for simplicity, and removed the years without the Olympics.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Plotted on a simple plot, then plotted with other countries.</a:t>
            </a:r>
            <a:endParaRPr>
              <a:solidFill>
                <a:schemeClr val="dk1"/>
              </a:solidFill>
              <a:highlight>
                <a:schemeClr val="lt1"/>
              </a:highlight>
            </a:endParaRPr>
          </a:p>
        </p:txBody>
      </p:sp>
      <p:sp>
        <p:nvSpPr>
          <p:cNvPr id="126" name="Google Shape;126;p19"/>
          <p:cNvSpPr txBox="1"/>
          <p:nvPr/>
        </p:nvSpPr>
        <p:spPr>
          <a:xfrm>
            <a:off x="323300" y="4577725"/>
            <a:ext cx="29025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A86E8"/>
                </a:solidFill>
              </a:rPr>
              <a:t>https://geology.com/world/world-map.shtml</a:t>
            </a:r>
            <a:endParaRPr sz="800">
              <a:solidFill>
                <a:srgbClr val="4A86E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a:blip r:embed="rId3">
            <a:alphaModFix/>
          </a:blip>
          <a:stretch>
            <a:fillRect/>
          </a:stretch>
        </p:blipFill>
        <p:spPr>
          <a:xfrm>
            <a:off x="0" y="0"/>
            <a:ext cx="9143999" cy="5507665"/>
          </a:xfrm>
          <a:prstGeom prst="rect">
            <a:avLst/>
          </a:prstGeom>
          <a:noFill/>
          <a:ln>
            <a:noFill/>
          </a:ln>
        </p:spPr>
      </p:pic>
      <p:sp>
        <p:nvSpPr>
          <p:cNvPr id="132" name="Google Shape;132;p20"/>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0"/>
          <p:cNvSpPr/>
          <p:nvPr/>
        </p:nvSpPr>
        <p:spPr>
          <a:xfrm>
            <a:off x="2441850" y="1189200"/>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0"/>
          <p:cNvSpPr/>
          <p:nvPr/>
        </p:nvSpPr>
        <p:spPr>
          <a:xfrm>
            <a:off x="311700" y="4450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a:t>
            </a:r>
            <a:endParaRPr>
              <a:highlight>
                <a:schemeClr val="lt1"/>
              </a:highlight>
            </a:endParaRPr>
          </a:p>
        </p:txBody>
      </p:sp>
      <p:sp>
        <p:nvSpPr>
          <p:cNvPr id="136" name="Google Shape;136;p20"/>
          <p:cNvSpPr txBox="1"/>
          <p:nvPr>
            <p:ph idx="1" type="body"/>
          </p:nvPr>
        </p:nvSpPr>
        <p:spPr>
          <a:xfrm>
            <a:off x="2441850" y="1189200"/>
            <a:ext cx="42603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Char char="●"/>
            </a:pPr>
            <a:r>
              <a:rPr lang="en">
                <a:solidFill>
                  <a:schemeClr val="dk1"/>
                </a:solidFill>
                <a:highlight>
                  <a:schemeClr val="lt1"/>
                </a:highlight>
              </a:rPr>
              <a:t>The data from both databases will be looked at and fixed independently before being able to interact.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34327" lvl="0" marL="457200" rtl="0" algn="l">
              <a:spcBef>
                <a:spcPts val="1200"/>
              </a:spcBef>
              <a:spcAft>
                <a:spcPts val="0"/>
              </a:spcAft>
              <a:buClr>
                <a:schemeClr val="dk1"/>
              </a:buClr>
              <a:buSzPct val="100000"/>
              <a:buChar char="●"/>
            </a:pPr>
            <a:r>
              <a:rPr lang="en">
                <a:solidFill>
                  <a:schemeClr val="dk1"/>
                </a:solidFill>
                <a:highlight>
                  <a:schemeClr val="lt1"/>
                </a:highlight>
              </a:rPr>
              <a:t>This is to ensure that the data can be compared together in terms of the correct years.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34327" lvl="0" marL="457200" rtl="0" algn="l">
              <a:spcBef>
                <a:spcPts val="1200"/>
              </a:spcBef>
              <a:spcAft>
                <a:spcPts val="0"/>
              </a:spcAft>
              <a:buClr>
                <a:schemeClr val="dk1"/>
              </a:buClr>
              <a:buSzPct val="100000"/>
              <a:buChar char="●"/>
            </a:pPr>
            <a:r>
              <a:rPr lang="en">
                <a:solidFill>
                  <a:schemeClr val="dk1"/>
                </a:solidFill>
                <a:highlight>
                  <a:schemeClr val="lt1"/>
                </a:highlight>
              </a:rPr>
              <a:t>This is also to ensure that the correct countries are being compared.</a:t>
            </a:r>
            <a:endParaRPr>
              <a:solidFill>
                <a:schemeClr val="dk1"/>
              </a:solidFill>
              <a:highlight>
                <a:schemeClr val="lt1"/>
              </a:highlight>
            </a:endParaRPr>
          </a:p>
        </p:txBody>
      </p:sp>
      <p:sp>
        <p:nvSpPr>
          <p:cNvPr id="137" name="Google Shape;137;p20"/>
          <p:cNvSpPr txBox="1"/>
          <p:nvPr/>
        </p:nvSpPr>
        <p:spPr>
          <a:xfrm>
            <a:off x="2150850" y="4665900"/>
            <a:ext cx="4842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rPr>
              <a:t>https://repository-images.githubusercontent.com/603848052/af587679-8db6-4b1b-a3a7-80c8a45af9a2</a:t>
            </a:r>
            <a:endParaRPr sz="8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1"/>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1"/>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Database</a:t>
            </a:r>
            <a:endParaRPr>
              <a:highlight>
                <a:schemeClr val="lt1"/>
              </a:highlight>
            </a:endParaRPr>
          </a:p>
        </p:txBody>
      </p:sp>
      <p:pic>
        <p:nvPicPr>
          <p:cNvPr id="145" name="Google Shape;145;p21"/>
          <p:cNvPicPr preferRelativeResize="0"/>
          <p:nvPr/>
        </p:nvPicPr>
        <p:blipFill>
          <a:blip r:embed="rId3">
            <a:alphaModFix/>
          </a:blip>
          <a:stretch>
            <a:fillRect/>
          </a:stretch>
        </p:blipFill>
        <p:spPr>
          <a:xfrm>
            <a:off x="2134563" y="572703"/>
            <a:ext cx="4933674" cy="1254575"/>
          </a:xfrm>
          <a:prstGeom prst="rect">
            <a:avLst/>
          </a:prstGeom>
          <a:noFill/>
          <a:ln>
            <a:noFill/>
          </a:ln>
        </p:spPr>
      </p:pic>
      <p:pic>
        <p:nvPicPr>
          <p:cNvPr id="146" name="Google Shape;146;p21"/>
          <p:cNvPicPr preferRelativeResize="0"/>
          <p:nvPr/>
        </p:nvPicPr>
        <p:blipFill>
          <a:blip r:embed="rId4">
            <a:alphaModFix/>
          </a:blip>
          <a:stretch>
            <a:fillRect/>
          </a:stretch>
        </p:blipFill>
        <p:spPr>
          <a:xfrm>
            <a:off x="1469930" y="1944463"/>
            <a:ext cx="6262940" cy="1254575"/>
          </a:xfrm>
          <a:prstGeom prst="rect">
            <a:avLst/>
          </a:prstGeom>
          <a:noFill/>
          <a:ln>
            <a:noFill/>
          </a:ln>
        </p:spPr>
      </p:pic>
      <p:pic>
        <p:nvPicPr>
          <p:cNvPr id="147" name="Google Shape;147;p21"/>
          <p:cNvPicPr preferRelativeResize="0"/>
          <p:nvPr/>
        </p:nvPicPr>
        <p:blipFill>
          <a:blip r:embed="rId5">
            <a:alphaModFix/>
          </a:blip>
          <a:stretch>
            <a:fillRect/>
          </a:stretch>
        </p:blipFill>
        <p:spPr>
          <a:xfrm>
            <a:off x="1239963" y="3389149"/>
            <a:ext cx="6722873" cy="1695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